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grandir Bold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Agrandir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9.jpeg" Type="http://schemas.openxmlformats.org/officeDocument/2006/relationships/image"/><Relationship Id="rId5" Target="../media/image4.gif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0.jpeg" Type="http://schemas.openxmlformats.org/officeDocument/2006/relationships/image"/><Relationship Id="rId5" Target="../media/image4.gif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gif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576436" y="-4815479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0"/>
                </a:lnTo>
                <a:lnTo>
                  <a:pt x="0" y="1653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7238357"/>
            <a:ext cx="3086100" cy="720832"/>
            <a:chOff x="0" y="0"/>
            <a:chExt cx="812800" cy="189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9849"/>
            </a:xfrm>
            <a:custGeom>
              <a:avLst/>
              <a:gdLst/>
              <a:ahLst/>
              <a:cxnLst/>
              <a:rect r="r" b="b" t="t" l="l"/>
              <a:pathLst>
                <a:path h="189849" w="812800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67093" y="7508734"/>
            <a:ext cx="230501" cy="180079"/>
          </a:xfrm>
          <a:custGeom>
            <a:avLst/>
            <a:gdLst/>
            <a:ahLst/>
            <a:cxnLst/>
            <a:rect r="r" b="b" t="t" l="l"/>
            <a:pathLst>
              <a:path h="180079" w="230501">
                <a:moveTo>
                  <a:pt x="0" y="0"/>
                </a:moveTo>
                <a:lnTo>
                  <a:pt x="230501" y="0"/>
                </a:lnTo>
                <a:lnTo>
                  <a:pt x="230501" y="180079"/>
                </a:lnTo>
                <a:lnTo>
                  <a:pt x="0" y="18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36457" y="1930988"/>
            <a:ext cx="278501" cy="278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314983" y="1930988"/>
            <a:ext cx="278501" cy="2785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357931" y="1930988"/>
            <a:ext cx="278501" cy="27850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020329" y="3183175"/>
            <a:ext cx="11832800" cy="151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0"/>
              </a:lnSpc>
            </a:pPr>
            <a:r>
              <a:rPr lang="en-US" b="true" sz="9330" spc="-373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Team Quantum QTs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8220" y="4585389"/>
            <a:ext cx="12991559" cy="7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4"/>
              </a:lnSpc>
            </a:pPr>
            <a:r>
              <a:rPr lang="en-US" sz="4117" spc="-164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Theme :  AI Financial Fraud Detection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83400" y="198846"/>
            <a:ext cx="4384614" cy="1370192"/>
          </a:xfrm>
          <a:custGeom>
            <a:avLst/>
            <a:gdLst/>
            <a:ahLst/>
            <a:cxnLst/>
            <a:rect r="r" b="b" t="t" l="l"/>
            <a:pathLst>
              <a:path h="1370192" w="4384614">
                <a:moveTo>
                  <a:pt x="0" y="0"/>
                </a:moveTo>
                <a:lnTo>
                  <a:pt x="4384614" y="0"/>
                </a:lnTo>
                <a:lnTo>
                  <a:pt x="4384614" y="1370192"/>
                </a:lnTo>
                <a:lnTo>
                  <a:pt x="0" y="137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56882" y="2377924"/>
            <a:ext cx="4237650" cy="900501"/>
          </a:xfrm>
          <a:custGeom>
            <a:avLst/>
            <a:gdLst/>
            <a:ahLst/>
            <a:cxnLst/>
            <a:rect r="r" b="b" t="t" l="l"/>
            <a:pathLst>
              <a:path h="900501" w="4237650">
                <a:moveTo>
                  <a:pt x="0" y="0"/>
                </a:moveTo>
                <a:lnTo>
                  <a:pt x="4237650" y="0"/>
                </a:lnTo>
                <a:lnTo>
                  <a:pt x="4237650" y="900501"/>
                </a:lnTo>
                <a:lnTo>
                  <a:pt x="0" y="900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71419" y="7399066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LETS 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3548" y="5471397"/>
            <a:ext cx="12086360" cy="153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-115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Design a system for banks that utilizes multiple AI agents to monitor and analyze transactions in real time, flagging suspicious patterns indicative of fraud.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06396" y="8865627"/>
            <a:ext cx="4458176" cy="6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b="true" sz="3675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MOHIT GINGLANI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48220" y="8865627"/>
            <a:ext cx="4458176" cy="6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b="true" sz="3675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AADITYA PANDEY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4572" y="8865627"/>
            <a:ext cx="3801622" cy="67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b="true" sz="3675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VEDANT KUMAR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05656" y="8259675"/>
            <a:ext cx="2076688" cy="56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 spc="-124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Built By: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04511">
            <a:off x="766945" y="1600369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04091" y="3513294"/>
            <a:ext cx="6083886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Solution/System Architecture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Frameworks/Technologies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04930" y="3513294"/>
            <a:ext cx="635923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04930" y="7760828"/>
            <a:ext cx="63592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 algn="l">
              <a:lnSpc>
                <a:spcPts val="82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04091" y="7760828"/>
            <a:ext cx="643555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SWOT Analysis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5504930" y="4696851"/>
            <a:ext cx="6860588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504930" y="7898296"/>
            <a:ext cx="6860588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504930" y="5763651"/>
            <a:ext cx="6860588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504930" y="6830451"/>
            <a:ext cx="6860588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51693" y="1525320"/>
            <a:ext cx="12118294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Table Of Content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67080" y="250937"/>
            <a:ext cx="4384614" cy="1370192"/>
          </a:xfrm>
          <a:custGeom>
            <a:avLst/>
            <a:gdLst/>
            <a:ahLst/>
            <a:cxnLst/>
            <a:rect r="r" b="b" t="t" l="l"/>
            <a:pathLst>
              <a:path h="1370192" w="4384614">
                <a:moveTo>
                  <a:pt x="0" y="0"/>
                </a:moveTo>
                <a:lnTo>
                  <a:pt x="4384613" y="0"/>
                </a:lnTo>
                <a:lnTo>
                  <a:pt x="4384613" y="1370192"/>
                </a:lnTo>
                <a:lnTo>
                  <a:pt x="0" y="137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5504930" y="8964788"/>
            <a:ext cx="6860588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83086" y="-1014629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1496" y="-27432"/>
              <a:ext cx="4387850" cy="6322060"/>
            </a:xfrm>
            <a:custGeom>
              <a:avLst/>
              <a:gdLst/>
              <a:ahLst/>
              <a:cxnLst/>
              <a:rect r="r" b="b" t="t" l="l"/>
              <a:pathLst>
                <a:path h="6322060" w="4387850">
                  <a:moveTo>
                    <a:pt x="4102481" y="509397"/>
                  </a:moveTo>
                  <a:cubicBezTo>
                    <a:pt x="4259453" y="543560"/>
                    <a:pt x="4387850" y="702945"/>
                    <a:pt x="4387850" y="863600"/>
                  </a:cubicBezTo>
                  <a:lnTo>
                    <a:pt x="4387850" y="6029960"/>
                  </a:lnTo>
                  <a:cubicBezTo>
                    <a:pt x="4387850" y="6190615"/>
                    <a:pt x="4256405" y="6322060"/>
                    <a:pt x="4095750" y="6322060"/>
                  </a:cubicBezTo>
                  <a:lnTo>
                    <a:pt x="258699" y="6322060"/>
                  </a:lnTo>
                  <a:cubicBezTo>
                    <a:pt x="98044" y="6322060"/>
                    <a:pt x="0" y="6194933"/>
                    <a:pt x="40767" y="6039485"/>
                  </a:cubicBezTo>
                  <a:lnTo>
                    <a:pt x="1560449" y="254508"/>
                  </a:lnTo>
                  <a:cubicBezTo>
                    <a:pt x="1601216" y="99187"/>
                    <a:pt x="1763141" y="0"/>
                    <a:pt x="1920113" y="34163"/>
                  </a:cubicBezTo>
                  <a:lnTo>
                    <a:pt x="4102481" y="509397"/>
                  </a:lnTo>
                  <a:close/>
                </a:path>
              </a:pathLst>
            </a:custGeom>
            <a:blipFill>
              <a:blip r:embed="rId4"/>
              <a:stretch>
                <a:fillRect l="-22793" t="0" r="-22793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830023"/>
            <a:ext cx="278501" cy="278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802472"/>
            <a:ext cx="278501" cy="27850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46662" y="1346937"/>
            <a:ext cx="10550789" cy="114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7081" spc="-283" b="true">
                <a:solidFill>
                  <a:srgbClr val="ED8E24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6190" y="517229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Quantum QTs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0996" y="3408232"/>
            <a:ext cx="8165615" cy="131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3204" spc="-12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In today’s high-stakes financial environment, fraud detection is not just an option—it’s a necessity.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6892" y="483820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6" y="0"/>
                </a:lnTo>
                <a:lnTo>
                  <a:pt x="1743616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0996" y="6283284"/>
            <a:ext cx="8165615" cy="171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3204" spc="-12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Our solution tackles this challenge by designing an integrated system that leverages multiple AI agents to monitor and analyze banking transactions in real time. 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672461" y="2508763"/>
            <a:ext cx="12680684" cy="727348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28" r="0" b="-32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02295" y="3279307"/>
            <a:ext cx="8285339" cy="720832"/>
            <a:chOff x="0" y="0"/>
            <a:chExt cx="2182147" cy="1898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2147" cy="189849"/>
            </a:xfrm>
            <a:custGeom>
              <a:avLst/>
              <a:gdLst/>
              <a:ahLst/>
              <a:cxnLst/>
              <a:rect r="r" b="b" t="t" l="l"/>
              <a:pathLst>
                <a:path h="189849" w="2182147">
                  <a:moveTo>
                    <a:pt x="47655" y="0"/>
                  </a:moveTo>
                  <a:lnTo>
                    <a:pt x="2134492" y="0"/>
                  </a:lnTo>
                  <a:cubicBezTo>
                    <a:pt x="2160811" y="0"/>
                    <a:pt x="2182147" y="21336"/>
                    <a:pt x="2182147" y="47655"/>
                  </a:cubicBezTo>
                  <a:lnTo>
                    <a:pt x="2182147" y="142194"/>
                  </a:lnTo>
                  <a:cubicBezTo>
                    <a:pt x="2182147" y="168513"/>
                    <a:pt x="2160811" y="189849"/>
                    <a:pt x="2134492" y="189849"/>
                  </a:cubicBezTo>
                  <a:lnTo>
                    <a:pt x="47655" y="189849"/>
                  </a:lnTo>
                  <a:cubicBezTo>
                    <a:pt x="21336" y="189849"/>
                    <a:pt x="0" y="168513"/>
                    <a:pt x="0" y="142194"/>
                  </a:cubicBezTo>
                  <a:lnTo>
                    <a:pt x="0" y="47655"/>
                  </a:lnTo>
                  <a:cubicBezTo>
                    <a:pt x="0" y="21336"/>
                    <a:pt x="21336" y="0"/>
                    <a:pt x="47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82147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147062" y="2028969"/>
            <a:ext cx="278501" cy="27850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625588" y="2028969"/>
            <a:ext cx="278501" cy="27850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67881" y="2028969"/>
            <a:ext cx="278501" cy="278501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9144000" y="3371128"/>
            <a:ext cx="537189" cy="537189"/>
          </a:xfrm>
          <a:custGeom>
            <a:avLst/>
            <a:gdLst/>
            <a:ahLst/>
            <a:cxnLst/>
            <a:rect r="r" b="b" t="t" l="l"/>
            <a:pathLst>
              <a:path h="537189" w="537189">
                <a:moveTo>
                  <a:pt x="0" y="0"/>
                </a:moveTo>
                <a:lnTo>
                  <a:pt x="537189" y="0"/>
                </a:lnTo>
                <a:lnTo>
                  <a:pt x="537189" y="537190"/>
                </a:lnTo>
                <a:lnTo>
                  <a:pt x="0" y="537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66707" y="3343112"/>
            <a:ext cx="3569104" cy="5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7002" y="630422"/>
            <a:ext cx="11640998" cy="127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b="true" sz="7926" spc="-317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14614" y="510515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  Quantum QTs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22682" y="4810146"/>
            <a:ext cx="3731626" cy="481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611" indent="-249306" lvl="1">
              <a:lnSpc>
                <a:spcPts val="3233"/>
              </a:lnSpc>
              <a:buFont typeface="Arial"/>
              <a:buChar char="•"/>
            </a:pP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🤖 Multi-Agent Coordination Challenges</a:t>
            </a:r>
          </a:p>
          <a:p>
            <a:pPr algn="l">
              <a:lnSpc>
                <a:spcPts val="3233"/>
              </a:lnSpc>
            </a:pPr>
          </a:p>
          <a:p>
            <a:pPr algn="l" marL="498611" indent="-249306" lvl="1">
              <a:lnSpc>
                <a:spcPts val="3233"/>
              </a:lnSpc>
              <a:buFont typeface="Arial"/>
              <a:buChar char="•"/>
            </a:pP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📊 Scalab</a:t>
            </a: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ility &amp; Infrastructure</a:t>
            </a:r>
          </a:p>
          <a:p>
            <a:pPr algn="l">
              <a:lnSpc>
                <a:spcPts val="3233"/>
              </a:lnSpc>
            </a:pPr>
          </a:p>
          <a:p>
            <a:pPr algn="l" marL="498611" indent="-249306" lvl="1">
              <a:lnSpc>
                <a:spcPts val="3233"/>
              </a:lnSpc>
              <a:buFont typeface="Arial"/>
              <a:buChar char="•"/>
            </a:pP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🏛️ I</a:t>
            </a: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ntegration with Legacy Systems</a:t>
            </a:r>
          </a:p>
          <a:p>
            <a:pPr algn="l">
              <a:lnSpc>
                <a:spcPts val="3233"/>
              </a:lnSpc>
            </a:pPr>
          </a:p>
          <a:p>
            <a:pPr algn="l" marL="498611" indent="-249306" lvl="1">
              <a:lnSpc>
                <a:spcPts val="3233"/>
              </a:lnSpc>
              <a:buFont typeface="Arial"/>
              <a:buChar char="•"/>
            </a:pPr>
            <a:r>
              <a:rPr lang="en-US" sz="2309" spc="-9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🔄 Real-Time Processing Constraints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86620" y="4791096"/>
            <a:ext cx="4048844" cy="480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997" indent="-270498" lvl="1">
              <a:lnSpc>
                <a:spcPts val="3508"/>
              </a:lnSpc>
              <a:buFont typeface="Arial"/>
              <a:buChar char="•"/>
            </a:pP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⚖️ Balancing Accuracy &amp; False Positives</a:t>
            </a:r>
          </a:p>
          <a:p>
            <a:pPr algn="l">
              <a:lnSpc>
                <a:spcPts val="3508"/>
              </a:lnSpc>
            </a:pPr>
          </a:p>
          <a:p>
            <a:pPr algn="l" marL="540997" indent="-270498" lvl="1">
              <a:lnSpc>
                <a:spcPts val="3508"/>
              </a:lnSpc>
              <a:buFont typeface="Arial"/>
              <a:buChar char="•"/>
            </a:pP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🙅 Limited Citizen Engagement</a:t>
            </a:r>
          </a:p>
          <a:p>
            <a:pPr algn="l">
              <a:lnSpc>
                <a:spcPts val="3508"/>
              </a:lnSpc>
            </a:pPr>
          </a:p>
          <a:p>
            <a:pPr algn="l" marL="540997" indent="-270498" lvl="1">
              <a:lnSpc>
                <a:spcPts val="3508"/>
              </a:lnSpc>
              <a:buFont typeface="Arial"/>
              <a:buChar char="•"/>
            </a:pP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🕵️</a:t>
            </a: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Evolving Fraud Tactics</a:t>
            </a:r>
          </a:p>
          <a:p>
            <a:pPr algn="l">
              <a:lnSpc>
                <a:spcPts val="3508"/>
              </a:lnSpc>
            </a:pPr>
          </a:p>
          <a:p>
            <a:pPr algn="l" marL="540997" indent="-270498" lvl="1">
              <a:lnSpc>
                <a:spcPts val="3508"/>
              </a:lnSpc>
              <a:buFont typeface="Arial"/>
              <a:buChar char="•"/>
            </a:pP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🔐</a:t>
            </a:r>
            <a:r>
              <a:rPr lang="en-US" sz="2505" spc="-1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Data Privacy &amp; Security Compliance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0997" y="483820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7" y="0"/>
                </a:lnTo>
                <a:lnTo>
                  <a:pt x="1743617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10763081" y="-3669847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764415"/>
            <a:ext cx="4537894" cy="2618344"/>
            <a:chOff x="0" y="0"/>
            <a:chExt cx="1195166" cy="689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5166" cy="689605"/>
            </a:xfrm>
            <a:custGeom>
              <a:avLst/>
              <a:gdLst/>
              <a:ahLst/>
              <a:cxnLst/>
              <a:rect r="r" b="b" t="t" l="l"/>
              <a:pathLst>
                <a:path h="689605" w="1195166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646953"/>
                  </a:lnTo>
                  <a:cubicBezTo>
                    <a:pt x="1195166" y="670509"/>
                    <a:pt x="1176070" y="689605"/>
                    <a:pt x="1152514" y="689605"/>
                  </a:cubicBezTo>
                  <a:lnTo>
                    <a:pt x="42651" y="689605"/>
                  </a:lnTo>
                  <a:cubicBezTo>
                    <a:pt x="31340" y="689605"/>
                    <a:pt x="20491" y="685111"/>
                    <a:pt x="12492" y="677113"/>
                  </a:cubicBezTo>
                  <a:cubicBezTo>
                    <a:pt x="4494" y="669114"/>
                    <a:pt x="0" y="658265"/>
                    <a:pt x="0" y="646953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95166" cy="746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28619" y="2764415"/>
            <a:ext cx="5619791" cy="3532231"/>
            <a:chOff x="0" y="0"/>
            <a:chExt cx="1480109" cy="930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0109" cy="930300"/>
            </a:xfrm>
            <a:custGeom>
              <a:avLst/>
              <a:gdLst/>
              <a:ahLst/>
              <a:cxnLst/>
              <a:rect r="r" b="b" t="t" l="l"/>
              <a:pathLst>
                <a:path h="930300" w="1480109">
                  <a:moveTo>
                    <a:pt x="34440" y="0"/>
                  </a:moveTo>
                  <a:lnTo>
                    <a:pt x="1445669" y="0"/>
                  </a:lnTo>
                  <a:cubicBezTo>
                    <a:pt x="1464690" y="0"/>
                    <a:pt x="1480109" y="15420"/>
                    <a:pt x="1480109" y="34440"/>
                  </a:cubicBezTo>
                  <a:lnTo>
                    <a:pt x="1480109" y="895859"/>
                  </a:lnTo>
                  <a:cubicBezTo>
                    <a:pt x="1480109" y="904993"/>
                    <a:pt x="1476481" y="913753"/>
                    <a:pt x="1470022" y="920212"/>
                  </a:cubicBezTo>
                  <a:cubicBezTo>
                    <a:pt x="1463563" y="926671"/>
                    <a:pt x="1454803" y="930300"/>
                    <a:pt x="1445669" y="930300"/>
                  </a:cubicBezTo>
                  <a:lnTo>
                    <a:pt x="34440" y="930300"/>
                  </a:lnTo>
                  <a:cubicBezTo>
                    <a:pt x="25306" y="930300"/>
                    <a:pt x="16546" y="926671"/>
                    <a:pt x="10087" y="920212"/>
                  </a:cubicBezTo>
                  <a:cubicBezTo>
                    <a:pt x="3629" y="913753"/>
                    <a:pt x="0" y="904993"/>
                    <a:pt x="0" y="895859"/>
                  </a:cubicBezTo>
                  <a:lnTo>
                    <a:pt x="0" y="34440"/>
                  </a:lnTo>
                  <a:cubicBezTo>
                    <a:pt x="0" y="25306"/>
                    <a:pt x="3629" y="16546"/>
                    <a:pt x="10087" y="10087"/>
                  </a:cubicBezTo>
                  <a:cubicBezTo>
                    <a:pt x="16546" y="3629"/>
                    <a:pt x="25306" y="0"/>
                    <a:pt x="344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80109" cy="987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0568" y="6279064"/>
            <a:ext cx="4571414" cy="2882206"/>
            <a:chOff x="0" y="0"/>
            <a:chExt cx="1203994" cy="7590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3994" cy="759099"/>
            </a:xfrm>
            <a:custGeom>
              <a:avLst/>
              <a:gdLst/>
              <a:ahLst/>
              <a:cxnLst/>
              <a:rect r="r" b="b" t="t" l="l"/>
              <a:pathLst>
                <a:path h="759099" w="1203994">
                  <a:moveTo>
                    <a:pt x="42339" y="0"/>
                  </a:moveTo>
                  <a:lnTo>
                    <a:pt x="1161655" y="0"/>
                  </a:lnTo>
                  <a:cubicBezTo>
                    <a:pt x="1185038" y="0"/>
                    <a:pt x="1203994" y="18956"/>
                    <a:pt x="1203994" y="42339"/>
                  </a:cubicBezTo>
                  <a:lnTo>
                    <a:pt x="1203994" y="716761"/>
                  </a:lnTo>
                  <a:cubicBezTo>
                    <a:pt x="1203994" y="727990"/>
                    <a:pt x="1199533" y="738759"/>
                    <a:pt x="1191593" y="746699"/>
                  </a:cubicBezTo>
                  <a:cubicBezTo>
                    <a:pt x="1183653" y="754639"/>
                    <a:pt x="1172884" y="759099"/>
                    <a:pt x="1161655" y="759099"/>
                  </a:cubicBezTo>
                  <a:lnTo>
                    <a:pt x="42339" y="759099"/>
                  </a:lnTo>
                  <a:cubicBezTo>
                    <a:pt x="18956" y="759099"/>
                    <a:pt x="0" y="740144"/>
                    <a:pt x="0" y="716761"/>
                  </a:cubicBezTo>
                  <a:lnTo>
                    <a:pt x="0" y="42339"/>
                  </a:lnTo>
                  <a:cubicBezTo>
                    <a:pt x="0" y="18956"/>
                    <a:pt x="18956" y="0"/>
                    <a:pt x="423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03994" cy="816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7411" y="3669816"/>
            <a:ext cx="278501" cy="27850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53764" y="3669816"/>
            <a:ext cx="278501" cy="27850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9507" y="2222251"/>
            <a:ext cx="278501" cy="27850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125511" y="510515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Quantum QTs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47422" y="2156204"/>
            <a:ext cx="278501" cy="27850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9507" y="5738485"/>
            <a:ext cx="278501" cy="278501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23372" y="526754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7" y="0"/>
                </a:lnTo>
                <a:lnTo>
                  <a:pt x="1743617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0997" y="483820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7" y="0"/>
                </a:lnTo>
                <a:lnTo>
                  <a:pt x="1743617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864610" y="1158037"/>
            <a:ext cx="4974610" cy="8449444"/>
          </a:xfrm>
          <a:custGeom>
            <a:avLst/>
            <a:gdLst/>
            <a:ahLst/>
            <a:cxnLst/>
            <a:rect r="r" b="b" t="t" l="l"/>
            <a:pathLst>
              <a:path h="8449444" w="4974610">
                <a:moveTo>
                  <a:pt x="0" y="0"/>
                </a:moveTo>
                <a:lnTo>
                  <a:pt x="4974610" y="0"/>
                </a:lnTo>
                <a:lnTo>
                  <a:pt x="4974610" y="8449444"/>
                </a:lnTo>
                <a:lnTo>
                  <a:pt x="0" y="8449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50568" y="2064948"/>
            <a:ext cx="4694158" cy="51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Dual Input Data Acquisition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28619" y="1998901"/>
            <a:ext cx="6605917" cy="51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Multi-Model Agentic AI Processing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5581182"/>
            <a:ext cx="3090623" cy="51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Risk Classification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6348" y="2984792"/>
            <a:ext cx="3932476" cy="212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 spc="-80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Combines manual data entry for</a:t>
            </a:r>
            <a:r>
              <a:rPr lang="en-US" sz="2018" spc="-80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 ad-hoc analyses with a robust automated, real-time API input, ensuring a comprehensive capture of transaction details.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93015" y="2835653"/>
            <a:ext cx="4527476" cy="326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57" spc="-82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Integrates outputs from seven specialized AI models—including ensemble methods for fraud detection, a fine-tuned</a:t>
            </a:r>
            <a:r>
              <a:rPr lang="en-US" sz="2057" spc="-82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 GROQ for compliance risk, and advanced LSTM (with classical and quantum layers) for behavioral anomalies—to provide detailed risk assessments.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1100" y="6488024"/>
            <a:ext cx="4270350" cy="24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1980" spc="-79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Weighted Averages the outputs from these models</a:t>
            </a:r>
            <a:r>
              <a:rPr lang="en-US" sz="1980" spc="-79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 to generate an overall risk score, classified into Low, Medium, or High categories, enabling decision-makers to prioritize and act on potential threats effectively.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34139" y="250108"/>
            <a:ext cx="4419721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Solution</a:t>
            </a:r>
          </a:p>
        </p:txBody>
      </p:sp>
    </p:spTree>
  </p:cSld>
  <p:clrMapOvr>
    <a:masterClrMapping/>
  </p:clrMapOvr>
  <p:transition spd="fast">
    <p:wipe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3375531" y="-2527312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1310460" y="-722364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99" y="483820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7" y="0"/>
                </a:lnTo>
                <a:lnTo>
                  <a:pt x="1743617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0185" y="3794765"/>
            <a:ext cx="3373132" cy="4556804"/>
          </a:xfrm>
          <a:custGeom>
            <a:avLst/>
            <a:gdLst/>
            <a:ahLst/>
            <a:cxnLst/>
            <a:rect r="r" b="b" t="t" l="l"/>
            <a:pathLst>
              <a:path h="4556804" w="3373132">
                <a:moveTo>
                  <a:pt x="0" y="0"/>
                </a:moveTo>
                <a:lnTo>
                  <a:pt x="3373132" y="0"/>
                </a:lnTo>
                <a:lnTo>
                  <a:pt x="3373132" y="4556804"/>
                </a:lnTo>
                <a:lnTo>
                  <a:pt x="0" y="4556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7479" r="0" b="-9441"/>
            </a:stretch>
          </a:blipFill>
          <a:ln w="38100" cap="rnd">
            <a:solidFill>
              <a:srgbClr val="37B594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911605" y="2665982"/>
            <a:ext cx="7941846" cy="6363404"/>
          </a:xfrm>
          <a:custGeom>
            <a:avLst/>
            <a:gdLst/>
            <a:ahLst/>
            <a:cxnLst/>
            <a:rect r="r" b="b" t="t" l="l"/>
            <a:pathLst>
              <a:path h="6363404" w="7941846">
                <a:moveTo>
                  <a:pt x="0" y="0"/>
                </a:moveTo>
                <a:lnTo>
                  <a:pt x="7941846" y="0"/>
                </a:lnTo>
                <a:lnTo>
                  <a:pt x="7941846" y="6363404"/>
                </a:lnTo>
                <a:lnTo>
                  <a:pt x="0" y="6363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37B594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3734886" y="28445"/>
            <a:ext cx="12012951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Frameworks &amp; Tech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75868" y="1491082"/>
            <a:ext cx="8993230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127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TECHSTACK, MODELS AND DEPENDENCIES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7622" y="510515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Quantum QTs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67887" y="3794765"/>
            <a:ext cx="3373132" cy="4408571"/>
          </a:xfrm>
          <a:custGeom>
            <a:avLst/>
            <a:gdLst/>
            <a:ahLst/>
            <a:cxnLst/>
            <a:rect r="r" b="b" t="t" l="l"/>
            <a:pathLst>
              <a:path h="4408571" w="3373132">
                <a:moveTo>
                  <a:pt x="0" y="0"/>
                </a:moveTo>
                <a:lnTo>
                  <a:pt x="3373132" y="0"/>
                </a:lnTo>
                <a:lnTo>
                  <a:pt x="3373132" y="4408571"/>
                </a:lnTo>
                <a:lnTo>
                  <a:pt x="0" y="4408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453" r="0" b="-106760"/>
            </a:stretch>
          </a:blipFill>
          <a:ln w="38100" cap="rnd">
            <a:solidFill>
              <a:srgbClr val="37B594"/>
            </a:solidFill>
            <a:prstDash val="solid"/>
            <a:round/>
          </a:ln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997" y="483820"/>
            <a:ext cx="1743617" cy="544880"/>
          </a:xfrm>
          <a:custGeom>
            <a:avLst/>
            <a:gdLst/>
            <a:ahLst/>
            <a:cxnLst/>
            <a:rect r="r" b="b" t="t" l="l"/>
            <a:pathLst>
              <a:path h="544880" w="1743617">
                <a:moveTo>
                  <a:pt x="0" y="0"/>
                </a:moveTo>
                <a:lnTo>
                  <a:pt x="1743617" y="0"/>
                </a:lnTo>
                <a:lnTo>
                  <a:pt x="1743617" y="544880"/>
                </a:lnTo>
                <a:lnTo>
                  <a:pt x="0" y="54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5240" y="1986989"/>
            <a:ext cx="11757520" cy="7451328"/>
          </a:xfrm>
          <a:custGeom>
            <a:avLst/>
            <a:gdLst/>
            <a:ahLst/>
            <a:cxnLst/>
            <a:rect r="r" b="b" t="t" l="l"/>
            <a:pathLst>
              <a:path h="7451328" w="11757520">
                <a:moveTo>
                  <a:pt x="0" y="0"/>
                </a:moveTo>
                <a:lnTo>
                  <a:pt x="11757520" y="0"/>
                </a:lnTo>
                <a:lnTo>
                  <a:pt x="11757520" y="7451328"/>
                </a:lnTo>
                <a:lnTo>
                  <a:pt x="0" y="7451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9161" y="194284"/>
            <a:ext cx="8209677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SWOT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7014" y="510515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Quantum QTs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DAGjQelXJBQ</dc:identifier>
  <dcterms:modified xsi:type="dcterms:W3CDTF">2011-08-01T06:04:30Z</dcterms:modified>
  <cp:revision>1</cp:revision>
  <dc:title>Quantum QTs Aubergine HackNUthon</dc:title>
</cp:coreProperties>
</file>